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442" r:id="rId2"/>
    <p:sldId id="382" r:id="rId3"/>
    <p:sldId id="347" r:id="rId4"/>
    <p:sldId id="376" r:id="rId5"/>
    <p:sldId id="348" r:id="rId6"/>
    <p:sldId id="349" r:id="rId7"/>
    <p:sldId id="350" r:id="rId8"/>
    <p:sldId id="351" r:id="rId9"/>
    <p:sldId id="378" r:id="rId10"/>
    <p:sldId id="1054" r:id="rId11"/>
    <p:sldId id="352" r:id="rId12"/>
    <p:sldId id="353" r:id="rId13"/>
    <p:sldId id="384" r:id="rId14"/>
    <p:sldId id="385" r:id="rId15"/>
    <p:sldId id="294" r:id="rId16"/>
    <p:sldId id="275" r:id="rId17"/>
    <p:sldId id="765" r:id="rId18"/>
    <p:sldId id="295" r:id="rId19"/>
    <p:sldId id="383" r:id="rId20"/>
    <p:sldId id="767" r:id="rId21"/>
    <p:sldId id="296" r:id="rId22"/>
    <p:sldId id="314" r:id="rId23"/>
    <p:sldId id="315" r:id="rId24"/>
    <p:sldId id="316" r:id="rId25"/>
    <p:sldId id="317" r:id="rId26"/>
    <p:sldId id="318" r:id="rId27"/>
    <p:sldId id="321" r:id="rId28"/>
    <p:sldId id="322" r:id="rId29"/>
    <p:sldId id="323" r:id="rId30"/>
    <p:sldId id="297" r:id="rId31"/>
    <p:sldId id="298" r:id="rId32"/>
    <p:sldId id="299" r:id="rId33"/>
    <p:sldId id="367" r:id="rId34"/>
    <p:sldId id="308" r:id="rId35"/>
    <p:sldId id="368" r:id="rId36"/>
    <p:sldId id="369" r:id="rId37"/>
    <p:sldId id="370" r:id="rId38"/>
    <p:sldId id="373" r:id="rId39"/>
    <p:sldId id="334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e Kim" initials="" lastIdx="1" clrIdx="0"/>
  <p:cmAuthor id="1" name="Joshua Val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7723-25B9-CF47-A216-173A2D9E2DD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ED432-F69C-4949-8970-D779AC031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5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FB24-C06C-DE40-B28C-DA8348A9C824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A5088-F3D2-6C40-98C2-10A301698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5C5CEB-B2A2-B240-9909-4B08DC80D46F}" type="slidenum">
              <a:rPr lang="en-US" sz="1200" b="0">
                <a:latin typeface="Times New Roman" charset="0"/>
              </a:rPr>
              <a:pPr eaLnBrk="1" hangingPunct="1"/>
              <a:t>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4BF01D-7D21-E044-9B43-033DDBD8D98C}" type="slidenum">
              <a:rPr lang="en-US"/>
              <a:pPr/>
              <a:t>21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93FA1-8C25-394B-8891-C53CE1777B9F}" type="slidenum">
              <a:rPr lang="en-US"/>
              <a:pPr/>
              <a:t>22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4094F-8DD5-0A4D-8757-8DB222CA2EBA}" type="slidenum">
              <a:rPr lang="en-US"/>
              <a:pPr/>
              <a:t>23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87118-E310-9B48-9FFC-4F80C0FE11B4}" type="slidenum">
              <a:rPr lang="en-US"/>
              <a:pPr/>
              <a:t>24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54EDD9-C0A6-CA4C-86FE-CF8633732E50}" type="slidenum">
              <a:rPr lang="en-US"/>
              <a:pPr/>
              <a:t>25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89327-4FE3-CF4E-9A48-D9D47BC2B15D}" type="slidenum">
              <a:rPr lang="en-US"/>
              <a:pPr/>
              <a:t>26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B4653-855F-DF41-A9C1-920A05705EA2}" type="slidenum">
              <a:rPr lang="en-US"/>
              <a:pPr/>
              <a:t>27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8A1AB-7DC2-0C46-BD22-97828C5E60EB}" type="slidenum">
              <a:rPr lang="en-US"/>
              <a:pPr/>
              <a:t>28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29D97-7828-FE41-9D79-A3A71B9BC055}" type="slidenum">
              <a:rPr lang="en-US"/>
              <a:pPr/>
              <a:t>29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27362-2B1F-2B4D-AED7-F37E8FDEDD83}" type="slidenum">
              <a:rPr lang="en-US"/>
              <a:pPr/>
              <a:t>30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9DA148-B1AA-8F4C-9926-5695969ECC8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0FA36-0EF0-6C49-9179-468894324DE1}" type="slidenum">
              <a:rPr lang="en-US"/>
              <a:pPr/>
              <a:t>31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81902-884B-244C-A9E1-2B09BDEE2EDB}" type="slidenum">
              <a:rPr lang="en-US"/>
              <a:pPr/>
              <a:t>32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network traffic representations inherently limit flexibility to minimize cost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are too costly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Challenges of transitioning from a lab to real world</a:t>
            </a:r>
          </a:p>
          <a:p>
            <a:endParaRPr lang="en-US" dirty="0"/>
          </a:p>
          <a:p>
            <a:r>
              <a:rPr lang="en-US" dirty="0"/>
              <a:t>Existing traffic representations. A cost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92C2A-69AA-EE43-A291-BE91D273D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6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side: exploration of representations, critical to maximize performance</a:t>
            </a:r>
          </a:p>
          <a:p>
            <a:endParaRPr lang="en-US" dirty="0"/>
          </a:p>
          <a:p>
            <a:r>
              <a:rPr lang="en-US" dirty="0"/>
              <a:t>Right side: but we have to account possible constraints of possible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6E1E1-3A22-9642-A2CC-C44AB2FE91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065AD-F425-D747-8688-2C5BAF6C190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51210D-0344-C143-A83F-1D6801CA941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975FEF4-51DA-4447-AF7F-B1C5F2DD517B}" type="slidenum">
              <a:rPr lang="en-US" sz="1200" smtClean="0"/>
              <a:pPr eaLnBrk="1" hangingPunct="1">
                <a:defRPr/>
              </a:pPr>
              <a:t>8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1AA1965-AA0C-B041-BAE2-21873A58B545}" type="slidenum">
              <a:rPr lang="en-US" sz="1200" smtClean="0"/>
              <a:pPr eaLnBrk="1" hangingPunct="1">
                <a:defRPr/>
              </a:pPr>
              <a:t>11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A0482EA0-3196-0645-8276-F8B8A4B2445A}" type="slidenum">
              <a:rPr lang="en-US" sz="1200" smtClean="0"/>
              <a:pPr eaLnBrk="1" hangingPunct="1">
                <a:defRPr/>
              </a:pPr>
              <a:t>12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was never easy, but it’s getting more challenging!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EA28-B458-4E46-B9F4-997E5D068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4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6BB8-684F-184A-A992-493A70A8DF9A}" type="slidenum">
              <a:rPr lang="en-US"/>
              <a:pPr/>
              <a:t>18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22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02300"/>
            <a:ext cx="8520600" cy="3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01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6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660-70B9-F247-B4B3-E7B6E543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7270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Hands-On 1: Measuring Paths with Traceroute</a:t>
            </a:r>
          </a:p>
        </p:txBody>
      </p:sp>
    </p:spTree>
    <p:extLst>
      <p:ext uri="{BB962C8B-B14F-4D97-AF65-F5344CB8AC3E}">
        <p14:creationId xmlns:p14="http://schemas.microsoft.com/office/powerpoint/2010/main" val="353280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How Traceroute Works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0"/>
            <a:ext cx="61722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Send packets with increasing TTL values</a:t>
            </a:r>
          </a:p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6FB9675-4AA2-3D4E-AADD-55C44721365C}" type="slidenum">
              <a:rPr lang="en-US" sz="1050"/>
              <a:pPr eaLnBrk="1" hangingPunct="1">
                <a:defRPr/>
              </a:pPr>
              <a:t>11</a:t>
            </a:fld>
            <a:endParaRPr lang="en-US" sz="1050"/>
          </a:p>
        </p:txBody>
      </p:sp>
      <p:sp>
        <p:nvSpPr>
          <p:cNvPr id="26628" name="Text Box 15"/>
          <p:cNvSpPr txBox="1">
            <a:spLocks noChangeArrowheads="1"/>
          </p:cNvSpPr>
          <p:nvPr/>
        </p:nvSpPr>
        <p:spPr bwMode="auto">
          <a:xfrm>
            <a:off x="2286000" y="2914650"/>
            <a:ext cx="1143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ICMP </a:t>
            </a:r>
            <a:r>
              <a:rPr lang="ja-JP" altLang="en-US" sz="1500">
                <a:solidFill>
                  <a:schemeClr val="accent2"/>
                </a:solidFill>
                <a:latin typeface="Tahoma" charset="0"/>
              </a:rPr>
              <a:t>“</a:t>
            </a:r>
            <a:r>
              <a:rPr lang="en-US" altLang="ja-JP" sz="1500">
                <a:solidFill>
                  <a:schemeClr val="accent2"/>
                </a:solidFill>
                <a:latin typeface="Tahoma" charset="0"/>
              </a:rPr>
              <a:t>time exceeded</a:t>
            </a:r>
            <a:endParaRPr lang="en-US" sz="1500">
              <a:solidFill>
                <a:schemeClr val="accent2"/>
              </a:solidFill>
              <a:latin typeface="Tahoma" charset="0"/>
            </a:endParaRPr>
          </a:p>
        </p:txBody>
      </p:sp>
      <p:sp>
        <p:nvSpPr>
          <p:cNvPr id="26629" name="Oval 16"/>
          <p:cNvSpPr>
            <a:spLocks noChangeArrowheads="1"/>
          </p:cNvSpPr>
          <p:nvPr/>
        </p:nvSpPr>
        <p:spPr bwMode="auto">
          <a:xfrm>
            <a:off x="24574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Oval 17"/>
          <p:cNvSpPr>
            <a:spLocks noChangeArrowheads="1"/>
          </p:cNvSpPr>
          <p:nvPr/>
        </p:nvSpPr>
        <p:spPr bwMode="auto">
          <a:xfrm>
            <a:off x="365760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1" name="Oval 18"/>
          <p:cNvSpPr>
            <a:spLocks noChangeArrowheads="1"/>
          </p:cNvSpPr>
          <p:nvPr/>
        </p:nvSpPr>
        <p:spPr bwMode="auto">
          <a:xfrm>
            <a:off x="48577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2" name="Oval 19"/>
          <p:cNvSpPr>
            <a:spLocks noChangeArrowheads="1"/>
          </p:cNvSpPr>
          <p:nvPr/>
        </p:nvSpPr>
        <p:spPr bwMode="auto">
          <a:xfrm>
            <a:off x="62293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3" name="Freeform 20"/>
          <p:cNvSpPr>
            <a:spLocks/>
          </p:cNvSpPr>
          <p:nvPr/>
        </p:nvSpPr>
        <p:spPr bwMode="auto">
          <a:xfrm>
            <a:off x="2743200" y="217170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4" name="Freeform 21"/>
          <p:cNvSpPr>
            <a:spLocks/>
          </p:cNvSpPr>
          <p:nvPr/>
        </p:nvSpPr>
        <p:spPr bwMode="auto">
          <a:xfrm>
            <a:off x="2686050" y="200025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5" name="Freeform 22"/>
          <p:cNvSpPr>
            <a:spLocks/>
          </p:cNvSpPr>
          <p:nvPr/>
        </p:nvSpPr>
        <p:spPr bwMode="auto">
          <a:xfrm>
            <a:off x="2628900" y="177165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6" name="Text Box 23"/>
          <p:cNvSpPr txBox="1">
            <a:spLocks noChangeArrowheads="1"/>
          </p:cNvSpPr>
          <p:nvPr/>
        </p:nvSpPr>
        <p:spPr bwMode="auto">
          <a:xfrm>
            <a:off x="28575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6637" name="Text Box 24"/>
          <p:cNvSpPr txBox="1">
            <a:spLocks noChangeArrowheads="1"/>
          </p:cNvSpPr>
          <p:nvPr/>
        </p:nvSpPr>
        <p:spPr bwMode="auto">
          <a:xfrm>
            <a:off x="405765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6638" name="Text Box 25"/>
          <p:cNvSpPr txBox="1">
            <a:spLocks noChangeArrowheads="1"/>
          </p:cNvSpPr>
          <p:nvPr/>
        </p:nvSpPr>
        <p:spPr bwMode="auto">
          <a:xfrm>
            <a:off x="53721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latin typeface="Tahoma" charset="0"/>
              </a:rPr>
              <a:t>TTL=3</a:t>
            </a:r>
          </a:p>
        </p:txBody>
      </p:sp>
      <p:sp>
        <p:nvSpPr>
          <p:cNvPr id="26639" name="Freeform 26"/>
          <p:cNvSpPr>
            <a:spLocks/>
          </p:cNvSpPr>
          <p:nvPr/>
        </p:nvSpPr>
        <p:spPr bwMode="auto">
          <a:xfrm>
            <a:off x="2686050" y="268605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40" name="Rectangle 27"/>
          <p:cNvSpPr>
            <a:spLocks noChangeArrowheads="1"/>
          </p:cNvSpPr>
          <p:nvPr/>
        </p:nvSpPr>
        <p:spPr bwMode="auto">
          <a:xfrm>
            <a:off x="1485900" y="3771900"/>
            <a:ext cx="651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Nodes along IP layer path decrement TTL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When TTL=0, nodes return </a:t>
            </a:r>
            <a:r>
              <a:rPr lang="ja-JP" altLang="en-US" sz="2100"/>
              <a:t>“</a:t>
            </a:r>
            <a:r>
              <a:rPr lang="en-US" altLang="ja-JP" sz="2100"/>
              <a:t>time exceeded</a:t>
            </a:r>
            <a:r>
              <a:rPr lang="ja-JP" altLang="en-US" sz="2100"/>
              <a:t>”</a:t>
            </a:r>
            <a:r>
              <a:rPr lang="en-US" altLang="ja-JP" sz="2100"/>
              <a:t> message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37006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Problems with Traceroute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914401"/>
            <a:ext cx="6172200" cy="3394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Can’t unambiguously identify one-way outages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Failure to reach host : failure of </a:t>
            </a:r>
            <a:r>
              <a:rPr lang="en-US" i="1" dirty="0">
                <a:latin typeface="Arial" charset="0"/>
                <a:ea typeface="ＭＳ Ｐゴシック" charset="0"/>
              </a:rPr>
              <a:t>reverse</a:t>
            </a:r>
            <a:r>
              <a:rPr lang="en-US" dirty="0">
                <a:latin typeface="Arial" charset="0"/>
                <a:ea typeface="ＭＳ Ｐゴシック" charset="0"/>
              </a:rPr>
              <a:t> path?</a:t>
            </a:r>
          </a:p>
          <a:p>
            <a:pPr lvl="1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ICMP messages may be filtered or rate-limited</a:t>
            </a:r>
          </a:p>
          <a:p>
            <a:pPr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IP address of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</a:rPr>
              <a:t>time exceeded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dirty="0">
                <a:latin typeface="Arial" charset="0"/>
                <a:ea typeface="ＭＳ Ｐゴシック" charset="0"/>
              </a:rPr>
              <a:t> packet may be the</a:t>
            </a:r>
            <a:r>
              <a:rPr lang="en-US" i="1" dirty="0">
                <a:latin typeface="Arial" charset="0"/>
                <a:ea typeface="ＭＳ Ｐゴシック" charset="0"/>
              </a:rPr>
              <a:t> outgoing </a:t>
            </a:r>
            <a:r>
              <a:rPr lang="en-US" dirty="0">
                <a:latin typeface="Arial" charset="0"/>
                <a:ea typeface="ＭＳ Ｐゴシック" charset="0"/>
              </a:rPr>
              <a:t>interface of the</a:t>
            </a:r>
            <a:r>
              <a:rPr lang="en-US" i="1" dirty="0">
                <a:latin typeface="Arial" charset="0"/>
                <a:ea typeface="ＭＳ Ｐゴシック" charset="0"/>
              </a:rPr>
              <a:t> return</a:t>
            </a:r>
            <a:r>
              <a:rPr lang="en-US" dirty="0">
                <a:latin typeface="Arial" charset="0"/>
                <a:ea typeface="ＭＳ Ｐゴシック" charset="0"/>
              </a:rPr>
              <a:t> packet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06E031E-31CB-B547-AC13-0AC1937F7F5A}" type="slidenum">
              <a:rPr lang="en-US" sz="1050"/>
              <a:pPr eaLnBrk="1" hangingPunct="1">
                <a:defRPr/>
              </a:pPr>
              <a:t>12</a:t>
            </a:fld>
            <a:endParaRPr lang="en-US" sz="1050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2288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42900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6291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60007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2514600" y="428625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2457450" y="411480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2400300" y="388620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6289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82905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1435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ahoma" charset="0"/>
              </a:rPr>
              <a:t>TTL=3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2457450" y="480060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449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0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322BC-AD8A-AA41-AC0E-4C983E10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20" y="0"/>
            <a:ext cx="5672481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C58E23-4EA3-784C-8301-F62F5BDF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6" y="309107"/>
            <a:ext cx="337228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“Speed” Has Many Facets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C8D86-EC05-3D4A-9510-DAC9F659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37" y="1702761"/>
            <a:ext cx="3241651" cy="2512450"/>
          </a:xfrm>
        </p:spPr>
        <p:txBody>
          <a:bodyPr>
            <a:normAutofit/>
          </a:bodyPr>
          <a:lstStyle/>
          <a:p>
            <a:r>
              <a:rPr lang="en-US" sz="2800" dirty="0"/>
              <a:t> Throughput </a:t>
            </a:r>
            <a:br>
              <a:rPr lang="en-US" sz="2800" dirty="0"/>
            </a:br>
            <a:r>
              <a:rPr lang="en-US" sz="2800" dirty="0"/>
              <a:t>(up, down)</a:t>
            </a:r>
          </a:p>
          <a:p>
            <a:r>
              <a:rPr lang="en-US" sz="2800" dirty="0"/>
              <a:t> Latency</a:t>
            </a:r>
          </a:p>
          <a:p>
            <a:r>
              <a:rPr lang="en-US" sz="2800" dirty="0"/>
              <a:t> Jitter</a:t>
            </a:r>
          </a:p>
          <a:p>
            <a:r>
              <a:rPr lang="en-US" sz="2800" dirty="0"/>
              <a:t> Packet Loss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D4AE-2DB0-E74D-B663-82F51D91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6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37C84-C3F9-004B-9EEF-899AD84B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084"/>
            <a:ext cx="7886700" cy="993775"/>
          </a:xfrm>
        </p:spPr>
        <p:txBody>
          <a:bodyPr/>
          <a:lstStyle/>
          <a:p>
            <a:r>
              <a:rPr lang="en-US" sz="3600" dirty="0"/>
              <a:t>The Device Can be the Bottleneck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E420E60-B847-B24A-9FEC-7968ADDE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7FF94-B9F9-4A4B-9252-15946458B55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21184-4829-1D48-9492-1B3052AD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56" y="997932"/>
            <a:ext cx="4980200" cy="41455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3A9BF-C381-774A-8C5E-BF7F2AAF6C33}"/>
              </a:ext>
            </a:extLst>
          </p:cNvPr>
          <p:cNvGrpSpPr/>
          <p:nvPr/>
        </p:nvGrpSpPr>
        <p:grpSpPr>
          <a:xfrm>
            <a:off x="2502569" y="1223785"/>
            <a:ext cx="3602599" cy="2406315"/>
            <a:chOff x="2502568" y="1223784"/>
            <a:chExt cx="3602599" cy="2406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CC563-4147-1C49-92B7-735234F96590}"/>
                </a:ext>
              </a:extLst>
            </p:cNvPr>
            <p:cNvSpPr txBox="1"/>
            <p:nvPr/>
          </p:nvSpPr>
          <p:spPr>
            <a:xfrm>
              <a:off x="2502568" y="1223784"/>
              <a:ext cx="2825702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Older iPhones do not support 802.11ac, so never exceed 100 </a:t>
              </a:r>
              <a:r>
                <a:rPr lang="en-US" dirty="0" err="1">
                  <a:solidFill>
                    <a:srgbClr val="C00000"/>
                  </a:solidFill>
                </a:rPr>
                <a:t>Mbps</a:t>
              </a:r>
              <a:r>
                <a:rPr lang="en-US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375E40-7984-1649-AF92-7E0BCF9C98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1069092" cy="1262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4D34B1-5BD9-9449-9804-23E8E00980D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2189748" cy="1482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D41ECF-D0B1-F748-A806-782A03D1463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850107" y="2147114"/>
              <a:ext cx="65312" cy="142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8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168211"/>
            <a:ext cx="8343899" cy="993775"/>
          </a:xfrm>
        </p:spPr>
        <p:txBody>
          <a:bodyPr>
            <a:noAutofit/>
          </a:bodyPr>
          <a:lstStyle/>
          <a:p>
            <a:r>
              <a:rPr lang="en-US" sz="3200" dirty="0"/>
              <a:t>The Home Network Can Be the Bottleneck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10345" y="3898116"/>
            <a:ext cx="7323308" cy="75480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en-US" dirty="0">
                <a:solidFill>
                  <a:srgbClr val="C00000"/>
                </a:solidFill>
              </a:rPr>
              <a:t>Homes with throughput greater than 35 </a:t>
            </a:r>
            <a:r>
              <a:rPr lang="en-US" dirty="0" err="1">
                <a:solidFill>
                  <a:srgbClr val="C00000"/>
                </a:solidFill>
              </a:rPr>
              <a:t>Mbits</a:t>
            </a:r>
            <a:r>
              <a:rPr lang="en-US" dirty="0">
                <a:solidFill>
                  <a:srgbClr val="C00000"/>
                </a:solidFill>
              </a:rPr>
              <a:t>/s almost never see access link bottleneck. (2015)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4091-073E-0C4D-8C80-C010FFFD0A72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53" y="1022376"/>
            <a:ext cx="4286540" cy="28757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3752010" y="1691320"/>
            <a:ext cx="1028568" cy="48474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6295" y="1186309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 bottlenecks are common, especially as throughput increases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806" y="2269680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Access link bottlenecks are rare,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only happens at low throughput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632667" y="2916012"/>
            <a:ext cx="290763" cy="26398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32A57-6427-6846-93CF-9B844B62642C}"/>
              </a:ext>
            </a:extLst>
          </p:cNvPr>
          <p:cNvSpPr txBox="1"/>
          <p:nvPr/>
        </p:nvSpPr>
        <p:spPr>
          <a:xfrm>
            <a:off x="1621276" y="4652916"/>
            <a:ext cx="5901447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Sundaresan</a:t>
            </a:r>
            <a:r>
              <a:rPr lang="en-US" sz="900" dirty="0"/>
              <a:t>, S., Feamster, N., &amp; Teixeira, R. (2016, March). Home network or access link? locating last-mile downstream throughput bottlenecks. In </a:t>
            </a:r>
            <a:r>
              <a:rPr lang="en-US" sz="900" i="1" dirty="0"/>
              <a:t>International Conference on Passive and Active Network Measurement</a:t>
            </a:r>
            <a:r>
              <a:rPr lang="en-US" sz="900" dirty="0"/>
              <a:t> (pp. 111-123).</a:t>
            </a:r>
          </a:p>
        </p:txBody>
      </p:sp>
    </p:spTree>
    <p:extLst>
      <p:ext uri="{BB962C8B-B14F-4D97-AF65-F5344CB8AC3E}">
        <p14:creationId xmlns:p14="http://schemas.microsoft.com/office/powerpoint/2010/main" val="18596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FC98-9B93-A641-9763-15C05423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6" y="273356"/>
            <a:ext cx="9431336" cy="993775"/>
          </a:xfrm>
        </p:spPr>
        <p:txBody>
          <a:bodyPr>
            <a:noAutofit/>
          </a:bodyPr>
          <a:lstStyle/>
          <a:p>
            <a:r>
              <a:rPr lang="en-US" sz="4000" dirty="0"/>
              <a:t>As Speeds Get Faster, </a:t>
            </a:r>
            <a:br>
              <a:rPr lang="en-US" sz="4000" dirty="0"/>
            </a:br>
            <a:r>
              <a:rPr lang="en-US" sz="4000" dirty="0"/>
              <a:t>Speed Testing Gets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EEF3-CACC-5447-BF08-432BE5FE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16" y="1530254"/>
            <a:ext cx="4763141" cy="3394472"/>
          </a:xfrm>
        </p:spPr>
        <p:txBody>
          <a:bodyPr>
            <a:normAutofit/>
          </a:bodyPr>
          <a:lstStyle/>
          <a:p>
            <a:r>
              <a:rPr lang="en-US" dirty="0"/>
              <a:t> Measuring access links is </a:t>
            </a:r>
            <a:br>
              <a:rPr lang="en-US" dirty="0"/>
            </a:br>
            <a:r>
              <a:rPr lang="en-US" dirty="0"/>
              <a:t> getting harder.</a:t>
            </a:r>
          </a:p>
          <a:p>
            <a:r>
              <a:rPr lang="en-US" dirty="0"/>
              <a:t> Conventional tests take </a:t>
            </a:r>
            <a:br>
              <a:rPr lang="en-US" dirty="0"/>
            </a:br>
            <a:r>
              <a:rPr lang="en-US" dirty="0"/>
              <a:t> more data.</a:t>
            </a:r>
          </a:p>
          <a:p>
            <a:r>
              <a:rPr lang="en-US" dirty="0"/>
              <a:t> Bottlenecks are moving </a:t>
            </a:r>
            <a:br>
              <a:rPr lang="en-US" dirty="0"/>
            </a:br>
            <a:r>
              <a:rPr lang="en-US" dirty="0"/>
              <a:t> elsewhere.</a:t>
            </a:r>
          </a:p>
          <a:p>
            <a:r>
              <a:rPr lang="en-US" dirty="0"/>
              <a:t> Apps don’t saturate the </a:t>
            </a:r>
            <a:br>
              <a:rPr lang="en-US" dirty="0"/>
            </a:br>
            <a:r>
              <a:rPr lang="en-US" dirty="0"/>
              <a:t> access network capacity.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4A521-1CA8-0F46-8CCF-CB2D1B9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DF3CF-4A29-2243-BB54-02F3ACD1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69" y="1426625"/>
            <a:ext cx="4436916" cy="36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4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Passive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1E1C-9616-C347-937E-39B1D3B57BAA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9879-BF4B-AA4D-A8D0-D718651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Passive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1615-0BA8-EC40-B9C0-EE8C72E9E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Capacity</a:t>
            </a:r>
          </a:p>
          <a:p>
            <a:pPr lvl="1"/>
            <a:r>
              <a:rPr lang="en-US" dirty="0"/>
              <a:t>Application performance</a:t>
            </a:r>
          </a:p>
          <a:p>
            <a:pPr lvl="1"/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Attack detection</a:t>
            </a:r>
          </a:p>
          <a:p>
            <a:pPr lvl="1"/>
            <a:r>
              <a:rPr lang="en-US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07F7-E709-8541-A2CE-6B18BDED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789A-3973-D844-B557-64C2DBF0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7" y="1812769"/>
            <a:ext cx="8763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Acquisition:	</a:t>
            </a:r>
            <a:br>
              <a:rPr lang="en-US" dirty="0"/>
            </a:br>
            <a:r>
              <a:rPr lang="en-US" dirty="0"/>
              <a:t>“You Can’t Improve What You Don’t Measure.”</a:t>
            </a:r>
          </a:p>
        </p:txBody>
      </p:sp>
    </p:spTree>
    <p:extLst>
      <p:ext uri="{BB962C8B-B14F-4D97-AF65-F5344CB8AC3E}">
        <p14:creationId xmlns:p14="http://schemas.microsoft.com/office/powerpoint/2010/main" val="337555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Microscope-Short-Jan2019">
            <a:hlinkClick r:id="" action="ppaction://media"/>
            <a:extLst>
              <a:ext uri="{FF2B5EF4-FFF2-40B4-BE49-F238E27FC236}">
                <a16:creationId xmlns:a16="http://schemas.microsoft.com/office/drawing/2014/main" id="{8288BF62-BE8B-7342-9BE2-20EEFABF6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8229600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E2FA6-B5AD-2145-A88E-F09E086A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4E13E-8B1C-D540-B7AA-94D729FDCD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Main Approaches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Packet-level Monitoring</a:t>
            </a:r>
          </a:p>
          <a:p>
            <a:pPr lvl="1"/>
            <a:r>
              <a:rPr lang="en-US"/>
              <a:t>Keep packet-level statistics</a:t>
            </a:r>
          </a:p>
          <a:p>
            <a:pPr lvl="1"/>
            <a:r>
              <a:rPr lang="en-US"/>
              <a:t>Examine (and potentially, log) variety of packet-level statistics.  Essentially, anything in the packet.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Timing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Flow-level Monitoring</a:t>
            </a:r>
          </a:p>
          <a:p>
            <a:pPr lvl="1"/>
            <a:r>
              <a:rPr lang="en-US"/>
              <a:t>Monitor packet-by-packet (though sometimes sampled)</a:t>
            </a:r>
          </a:p>
          <a:p>
            <a:pPr lvl="1"/>
            <a:r>
              <a:rPr lang="en-US"/>
              <a:t>Keep aggregate statistics on a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A626-03D1-CC48-8165-8CF353DD6B78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Flow Statistics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Flow monitoring</a:t>
            </a:r>
            <a:r>
              <a:rPr lang="en-US"/>
              <a:t> (</a:t>
            </a:r>
            <a:r>
              <a:rPr lang="en-US" i="1"/>
              <a:t>e.g</a:t>
            </a:r>
            <a:r>
              <a:rPr lang="en-US"/>
              <a:t>., Cisco Netflow)</a:t>
            </a:r>
          </a:p>
          <a:p>
            <a:pPr lvl="1"/>
            <a:r>
              <a:rPr lang="en-US"/>
              <a:t>Statistics about groups of related packets (</a:t>
            </a:r>
            <a:r>
              <a:rPr lang="en-US" i="1"/>
              <a:t>e.g.,</a:t>
            </a:r>
            <a:r>
              <a:rPr lang="en-US"/>
              <a:t> same IP/TCP headers and close in time)</a:t>
            </a:r>
          </a:p>
          <a:p>
            <a:pPr lvl="1"/>
            <a:r>
              <a:rPr lang="en-US"/>
              <a:t>Recording header information, counts, and time</a:t>
            </a:r>
          </a:p>
          <a:p>
            <a:endParaRPr lang="en-US"/>
          </a:p>
          <a:p>
            <a:r>
              <a:rPr lang="en-US"/>
              <a:t>More detail than SNMP, less overhead than packet capture</a:t>
            </a:r>
          </a:p>
          <a:p>
            <a:pPr lvl="1"/>
            <a:r>
              <a:rPr lang="en-US"/>
              <a:t>Typically implemented directly on line card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2A7F-7DF6-574A-BFBF-655441C95C0A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flow?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314451"/>
            <a:ext cx="6172200" cy="2994422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Source IP address</a:t>
            </a:r>
          </a:p>
          <a:p>
            <a:r>
              <a:rPr lang="en-US" b="1">
                <a:solidFill>
                  <a:schemeClr val="accent2"/>
                </a:solidFill>
              </a:rPr>
              <a:t>Destination IP address</a:t>
            </a:r>
          </a:p>
          <a:p>
            <a:r>
              <a:rPr lang="en-US" b="1">
                <a:solidFill>
                  <a:schemeClr val="accent2"/>
                </a:solidFill>
              </a:rPr>
              <a:t>Source port</a:t>
            </a:r>
          </a:p>
          <a:p>
            <a:r>
              <a:rPr lang="en-US" b="1">
                <a:solidFill>
                  <a:schemeClr val="accent2"/>
                </a:solidFill>
              </a:rPr>
              <a:t>Destination port</a:t>
            </a:r>
          </a:p>
          <a:p>
            <a:r>
              <a:rPr lang="en-US" b="1">
                <a:solidFill>
                  <a:schemeClr val="accent2"/>
                </a:solidFill>
              </a:rPr>
              <a:t>Layer 3 protocol type</a:t>
            </a:r>
          </a:p>
          <a:p>
            <a:r>
              <a:rPr lang="en-US"/>
              <a:t>TOS byte (DSCP)</a:t>
            </a:r>
          </a:p>
          <a:p>
            <a:r>
              <a:rPr lang="en-US"/>
              <a:t>Input logical interface (ifIndex)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1F56-0FFC-4C49-A08D-0DB2D66F7549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0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IPFIX (Cisco </a:t>
            </a:r>
            <a:r>
              <a:rPr lang="en-US" dirty="0" err="1"/>
              <a:t>Netflow</a:t>
            </a:r>
            <a:r>
              <a:rPr lang="en-US" dirty="0"/>
              <a:t>, </a:t>
            </a:r>
            <a:r>
              <a:rPr lang="en-US" dirty="0" err="1"/>
              <a:t>Sflow</a:t>
            </a:r>
            <a:r>
              <a:rPr lang="en-US" dirty="0"/>
              <a:t>, etc.)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18214" y="1085850"/>
            <a:ext cx="7239886" cy="194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Basic output: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 dirty="0"/>
              <a:t>Flow record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400" dirty="0"/>
              <a:t>Newer versions have: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More flexible record format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Much easier to add new flow record types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B2B9-C85B-6D4C-8779-7FFFD8BDDBB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3200400" y="3028950"/>
            <a:ext cx="2343150" cy="997744"/>
            <a:chOff x="3360" y="2880"/>
            <a:chExt cx="1968" cy="838"/>
          </a:xfrm>
        </p:grpSpPr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3360" y="2880"/>
              <a:ext cx="1968" cy="838"/>
              <a:chOff x="3024" y="3024"/>
              <a:chExt cx="1968" cy="838"/>
            </a:xfrm>
          </p:grpSpPr>
          <p:sp>
            <p:nvSpPr>
              <p:cNvPr id="819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24" y="3024"/>
                <a:ext cx="1968" cy="8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199" name="Text Box 7"/>
              <p:cNvSpPr txBox="1">
                <a:spLocks noChangeArrowheads="1"/>
              </p:cNvSpPr>
              <p:nvPr/>
            </p:nvSpPr>
            <p:spPr bwMode="auto">
              <a:xfrm>
                <a:off x="3456" y="3264"/>
                <a:ext cx="110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350" b="1"/>
                  <a:t>Core Network</a:t>
                </a:r>
              </a:p>
            </p:txBody>
          </p:sp>
        </p:grp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3408" y="3168"/>
              <a:ext cx="240" cy="240"/>
            </a:xfrm>
            <a:prstGeom prst="ellipse">
              <a:avLst/>
            </a:prstGeom>
            <a:solidFill>
              <a:srgbClr val="F2F4A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8201" name="Freeform 9"/>
          <p:cNvSpPr>
            <a:spLocks/>
          </p:cNvSpPr>
          <p:nvPr/>
        </p:nvSpPr>
        <p:spPr bwMode="auto">
          <a:xfrm>
            <a:off x="2057400" y="3086100"/>
            <a:ext cx="1085850" cy="400050"/>
          </a:xfrm>
          <a:custGeom>
            <a:avLst/>
            <a:gdLst>
              <a:gd name="T0" fmla="*/ 0 w 912"/>
              <a:gd name="T1" fmla="*/ 0 h 336"/>
              <a:gd name="T2" fmla="*/ 288 w 912"/>
              <a:gd name="T3" fmla="*/ 192 h 336"/>
              <a:gd name="T4" fmla="*/ 912 w 91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336">
                <a:moveTo>
                  <a:pt x="0" y="0"/>
                </a:moveTo>
                <a:cubicBezTo>
                  <a:pt x="68" y="68"/>
                  <a:pt x="136" y="136"/>
                  <a:pt x="288" y="192"/>
                </a:cubicBezTo>
                <a:cubicBezTo>
                  <a:pt x="440" y="248"/>
                  <a:pt x="676" y="292"/>
                  <a:pt x="91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2000250" y="3543300"/>
            <a:ext cx="1143000" cy="66675"/>
          </a:xfrm>
          <a:custGeom>
            <a:avLst/>
            <a:gdLst>
              <a:gd name="T0" fmla="*/ 0 w 960"/>
              <a:gd name="T1" fmla="*/ 48 h 56"/>
              <a:gd name="T2" fmla="*/ 576 w 960"/>
              <a:gd name="T3" fmla="*/ 48 h 56"/>
              <a:gd name="T4" fmla="*/ 960 w 960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56">
                <a:moveTo>
                  <a:pt x="0" y="48"/>
                </a:moveTo>
                <a:cubicBezTo>
                  <a:pt x="208" y="52"/>
                  <a:pt x="416" y="56"/>
                  <a:pt x="576" y="48"/>
                </a:cubicBezTo>
                <a:cubicBezTo>
                  <a:pt x="736" y="40"/>
                  <a:pt x="848" y="20"/>
                  <a:pt x="9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2000250" y="3600450"/>
            <a:ext cx="1200150" cy="571500"/>
          </a:xfrm>
          <a:custGeom>
            <a:avLst/>
            <a:gdLst>
              <a:gd name="T0" fmla="*/ 0 w 1008"/>
              <a:gd name="T1" fmla="*/ 480 h 480"/>
              <a:gd name="T2" fmla="*/ 528 w 1008"/>
              <a:gd name="T3" fmla="*/ 192 h 480"/>
              <a:gd name="T4" fmla="*/ 1008 w 100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480">
                <a:moveTo>
                  <a:pt x="0" y="480"/>
                </a:moveTo>
                <a:cubicBezTo>
                  <a:pt x="180" y="376"/>
                  <a:pt x="360" y="272"/>
                  <a:pt x="528" y="192"/>
                </a:cubicBezTo>
                <a:cubicBezTo>
                  <a:pt x="696" y="112"/>
                  <a:pt x="852" y="56"/>
                  <a:pt x="10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371600" y="4400551"/>
            <a:ext cx="1428750" cy="507831"/>
          </a:xfrm>
          <a:prstGeom prst="rect">
            <a:avLst/>
          </a:prstGeom>
          <a:solidFill>
            <a:srgbClr val="F2F4A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solidFill>
                  <a:srgbClr val="FF0000"/>
                </a:solidFill>
              </a:rPr>
              <a:t>Collection and Aggregation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V="1">
            <a:off x="2286000" y="3657600"/>
            <a:ext cx="1028700" cy="7429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3371850" y="3638550"/>
            <a:ext cx="2914650" cy="704850"/>
          </a:xfrm>
          <a:custGeom>
            <a:avLst/>
            <a:gdLst>
              <a:gd name="T0" fmla="*/ 0 w 1296"/>
              <a:gd name="T1" fmla="*/ 0 h 688"/>
              <a:gd name="T2" fmla="*/ 336 w 1296"/>
              <a:gd name="T3" fmla="*/ 576 h 688"/>
              <a:gd name="T4" fmla="*/ 1296 w 1296"/>
              <a:gd name="T5" fmla="*/ 672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6" h="688">
                <a:moveTo>
                  <a:pt x="0" y="0"/>
                </a:moveTo>
                <a:cubicBezTo>
                  <a:pt x="60" y="232"/>
                  <a:pt x="120" y="464"/>
                  <a:pt x="336" y="576"/>
                </a:cubicBezTo>
                <a:cubicBezTo>
                  <a:pt x="552" y="688"/>
                  <a:pt x="924" y="680"/>
                  <a:pt x="1296" y="672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8207" name="Picture 15" descr="BD1825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14800"/>
            <a:ext cx="389335" cy="744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686550" y="4229101"/>
            <a:ext cx="914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Collector </a:t>
            </a:r>
            <a:br>
              <a:rPr lang="en-US" sz="1350"/>
            </a:br>
            <a:r>
              <a:rPr lang="en-US" sz="1350"/>
              <a:t>(PC)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3371850" y="4057650"/>
            <a:ext cx="2514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3371850" y="4286250"/>
            <a:ext cx="23431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3082030" y="4224635"/>
            <a:ext cx="3143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 dirty="0"/>
              <a:t>Approximately 1500 bytes</a:t>
            </a:r>
          </a:p>
          <a:p>
            <a:r>
              <a:rPr lang="en-US" sz="1350" dirty="0"/>
              <a:t>20-50 flow records</a:t>
            </a:r>
          </a:p>
          <a:p>
            <a:r>
              <a:rPr lang="en-US" sz="1350" dirty="0"/>
              <a:t>Sent more frequently if traffic increases</a:t>
            </a:r>
          </a:p>
        </p:txBody>
      </p:sp>
    </p:spTree>
    <p:extLst>
      <p:ext uri="{BB962C8B-B14F-4D97-AF65-F5344CB8AC3E}">
        <p14:creationId xmlns:p14="http://schemas.microsoft.com/office/powerpoint/2010/main" val="345491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a Flow Record?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543050"/>
            <a:ext cx="6172200" cy="1714500"/>
          </a:xfrm>
        </p:spPr>
        <p:txBody>
          <a:bodyPr/>
          <a:lstStyle/>
          <a:p>
            <a:r>
              <a:rPr lang="en-US"/>
              <a:t>Source and Destination, IP address and port</a:t>
            </a:r>
          </a:p>
          <a:p>
            <a:r>
              <a:rPr lang="en-US"/>
              <a:t>Packet and byte counts</a:t>
            </a:r>
          </a:p>
          <a:p>
            <a:r>
              <a:rPr lang="en-US"/>
              <a:t>Start and end times</a:t>
            </a:r>
          </a:p>
          <a:p>
            <a:r>
              <a:rPr lang="en-US"/>
              <a:t>ToS, TCP flags</a:t>
            </a:r>
          </a:p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7C63-CC50-274C-9400-4B61A1DC13CC}" type="slidenum">
              <a:rPr lang="en-US"/>
              <a:pPr/>
              <a:t>25</a:t>
            </a:fld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43050" y="1210866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Basic information about the flow…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43050" y="3314700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…plus, information related to routing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85900" y="3714750"/>
            <a:ext cx="617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Next-hop IP address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AS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prefix</a:t>
            </a:r>
          </a:p>
        </p:txBody>
      </p:sp>
    </p:spTree>
    <p:extLst>
      <p:ext uri="{BB962C8B-B14F-4D97-AF65-F5344CB8AC3E}">
        <p14:creationId xmlns:p14="http://schemas.microsoft.com/office/powerpoint/2010/main" val="287107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Aggregating Packets into Flows</a:t>
            </a:r>
          </a:p>
        </p:txBody>
      </p:sp>
      <p:sp>
        <p:nvSpPr>
          <p:cNvPr id="12315" name="Rectangle 27"/>
          <p:cNvSpPr>
            <a:spLocks noGrp="1" noChangeArrowheads="1"/>
          </p:cNvSpPr>
          <p:nvPr>
            <p:ph idx="1"/>
          </p:nvPr>
        </p:nvSpPr>
        <p:spPr>
          <a:xfrm>
            <a:off x="1194197" y="2419350"/>
            <a:ext cx="6724650" cy="3067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1:</a:t>
            </a:r>
            <a:r>
              <a:rPr lang="en-US" sz="1800"/>
              <a:t> Set of packets that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belong together</a:t>
            </a:r>
            <a:r>
              <a:rPr lang="ja-JP" altLang="en-US" sz="1800">
                <a:latin typeface="Arial"/>
              </a:rPr>
              <a:t>”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500"/>
              <a:t>Source/destination IP addresses and port numbers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protocol, ToS bits, …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input/output interfaces at a router (if known)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2:</a:t>
            </a:r>
            <a:r>
              <a:rPr lang="en-US" sz="1800"/>
              <a:t> Packets that are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close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together in time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Maximum inter-packet spacing (e.g., 15 sec, 30 sec)</a:t>
            </a:r>
          </a:p>
          <a:p>
            <a:pPr lvl="1">
              <a:lnSpc>
                <a:spcPct val="90000"/>
              </a:lnSpc>
            </a:pPr>
            <a:r>
              <a:rPr lang="en-US" sz="1500" b="1">
                <a:solidFill>
                  <a:srgbClr val="FF0000"/>
                </a:solidFill>
              </a:rPr>
              <a:t>Example:</a:t>
            </a:r>
            <a:r>
              <a:rPr lang="en-US" sz="1500"/>
              <a:t> flows 2 and 4 are different flows due to time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645D3-F221-C248-BFD8-6B0C1F244CC4}" type="slidenum">
              <a:rPr lang="en-US"/>
              <a:pPr/>
              <a:t>26</a:t>
            </a:fld>
            <a:endParaRPr 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890713" y="1347788"/>
            <a:ext cx="39052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5193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26231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052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91063" y="1347788"/>
            <a:ext cx="4476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491163" y="1347788"/>
            <a:ext cx="39052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7696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056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3771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376363" y="1347788"/>
            <a:ext cx="333375" cy="161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558528" y="1587103"/>
            <a:ext cx="213122" cy="4988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701528" y="1587103"/>
            <a:ext cx="416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758678" y="1587103"/>
            <a:ext cx="14132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444478" y="1587103"/>
            <a:ext cx="1813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4930378" y="1587103"/>
            <a:ext cx="3274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H="1">
            <a:off x="5273278" y="1587103"/>
            <a:ext cx="4417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73278" y="1587103"/>
            <a:ext cx="11275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7044928" y="1587103"/>
            <a:ext cx="270272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7306866" y="1587103"/>
            <a:ext cx="236934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2072878" y="1587103"/>
            <a:ext cx="670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5311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chemeClr val="accent2"/>
                </a:solidFill>
              </a:rPr>
              <a:t>flow 1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4455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2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01729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00CC66"/>
                </a:solidFill>
              </a:rPr>
              <a:t>flow 3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17544" y="201096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4</a:t>
            </a:r>
          </a:p>
        </p:txBody>
      </p:sp>
    </p:spTree>
    <p:extLst>
      <p:ext uri="{BB962C8B-B14F-4D97-AF65-F5344CB8AC3E}">
        <p14:creationId xmlns:p14="http://schemas.microsoft.com/office/powerpoint/2010/main" val="281451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Sampling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143000"/>
            <a:ext cx="6457950" cy="2628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Packet sampling before flow creation </a:t>
            </a:r>
            <a:r>
              <a:rPr lang="en-US" sz="1500"/>
              <a:t>(Sampled Netflow)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1-out-of-m sampling of individual packets (</a:t>
            </a:r>
            <a:r>
              <a:rPr lang="en-US" sz="1500" i="1"/>
              <a:t>e.g.</a:t>
            </a:r>
            <a:r>
              <a:rPr lang="en-US" sz="1500"/>
              <a:t>, m=100)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Create of flow records over the sampled packets</a:t>
            </a:r>
          </a:p>
          <a:p>
            <a:pPr>
              <a:lnSpc>
                <a:spcPct val="90000"/>
              </a:lnSpc>
            </a:pPr>
            <a:r>
              <a:rPr lang="en-US" sz="1800"/>
              <a:t>Reducing overhead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per-packet overhead on (m-1)/m packets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creating records for a large number of </a:t>
            </a:r>
            <a:r>
              <a:rPr lang="en-US" sz="1500">
                <a:solidFill>
                  <a:srgbClr val="FF0000"/>
                </a:solidFill>
              </a:rPr>
              <a:t>small flows</a:t>
            </a:r>
          </a:p>
          <a:p>
            <a:pPr>
              <a:lnSpc>
                <a:spcPct val="90000"/>
              </a:lnSpc>
            </a:pPr>
            <a:r>
              <a:rPr lang="en-US" sz="1800"/>
              <a:t>Increasing overhead (in some cases)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May split some </a:t>
            </a:r>
            <a:r>
              <a:rPr lang="en-US" sz="1500">
                <a:solidFill>
                  <a:srgbClr val="9966FF"/>
                </a:solidFill>
              </a:rPr>
              <a:t>long transfers</a:t>
            </a:r>
            <a:r>
              <a:rPr lang="en-US" sz="1500"/>
              <a:t> into multiple flow records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… due to larger time gaps between successive packets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8197-0F3A-6147-A101-48E3B7624355}" type="slidenum">
              <a:rPr lang="en-US"/>
              <a:pPr/>
              <a:t>27</a:t>
            </a:fld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890713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421731" y="373737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953942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486150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017169" y="3737373"/>
            <a:ext cx="258366" cy="17740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4549379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5081588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570935" y="3794522"/>
            <a:ext cx="6965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260083" y="3650457"/>
            <a:ext cx="54694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500" b="1">
                <a:latin typeface="Times New Roman" charset="0"/>
              </a:rPr>
              <a:t>time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890713" y="470892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421731" y="470892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086350" y="4713685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49379" y="4713685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2019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25527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219700" y="3924300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4686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3093106" y="4124325"/>
            <a:ext cx="1226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not sampled</a:t>
            </a:r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V="1">
            <a:off x="3769519" y="3962400"/>
            <a:ext cx="345281" cy="233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829294" y="4767263"/>
            <a:ext cx="9941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two flows</a:t>
            </a:r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H="1">
            <a:off x="5362575" y="4810125"/>
            <a:ext cx="4953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2028825" y="4810125"/>
            <a:ext cx="3819525" cy="276225"/>
          </a:xfrm>
          <a:custGeom>
            <a:avLst/>
            <a:gdLst>
              <a:gd name="T0" fmla="*/ 3208 w 3208"/>
              <a:gd name="T1" fmla="*/ 0 h 232"/>
              <a:gd name="T2" fmla="*/ 3208 w 3208"/>
              <a:gd name="T3" fmla="*/ 232 h 232"/>
              <a:gd name="T4" fmla="*/ 0 w 3208"/>
              <a:gd name="T5" fmla="*/ 232 h 232"/>
              <a:gd name="T6" fmla="*/ 8 w 3208"/>
              <a:gd name="T7" fmla="*/ 6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8" h="232">
                <a:moveTo>
                  <a:pt x="3208" y="0"/>
                </a:moveTo>
                <a:lnTo>
                  <a:pt x="3208" y="232"/>
                </a:lnTo>
                <a:lnTo>
                  <a:pt x="0" y="232"/>
                </a:lnTo>
                <a:lnTo>
                  <a:pt x="8" y="64"/>
                </a:lnTo>
              </a:path>
            </a:pathLst>
          </a:custGeom>
          <a:noFill/>
          <a:ln w="38100" cap="flat" cmpd="sng">
            <a:solidFill>
              <a:srgbClr val="9966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2156223" y="4791075"/>
            <a:ext cx="2088356" cy="9525"/>
          </a:xfrm>
          <a:prstGeom prst="line">
            <a:avLst/>
          </a:prstGeom>
          <a:noFill/>
          <a:ln w="38100">
            <a:solidFill>
              <a:srgbClr val="99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731912" y="4527947"/>
            <a:ext cx="7681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rgbClr val="9966FF"/>
                </a:solidFill>
                <a:latin typeface="Tahoma" charset="0"/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19750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Packet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3600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Determining size of original flows is tricky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For a flow originally of size </a:t>
            </a:r>
            <a:r>
              <a:rPr lang="en-US" sz="1500" i="1"/>
              <a:t>n</a:t>
            </a:r>
            <a:r>
              <a:rPr lang="en-US" sz="1500"/>
              <a:t>, the size of the </a:t>
            </a:r>
            <a:r>
              <a:rPr lang="en-US" sz="1500" i="1"/>
              <a:t>sampled</a:t>
            </a:r>
            <a:r>
              <a:rPr lang="en-US" sz="1500"/>
              <a:t> flow follows a binomial distribution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Extrapolation can result in big errors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Much research in reducing such errors </a:t>
            </a:r>
            <a:br>
              <a:rPr lang="en-US" sz="1500"/>
            </a:br>
            <a:r>
              <a:rPr lang="en-US" sz="1500"/>
              <a:t>(upcoming lectures)</a:t>
            </a:r>
          </a:p>
          <a:p>
            <a:pPr>
              <a:lnSpc>
                <a:spcPct val="90000"/>
              </a:lnSpc>
            </a:pPr>
            <a:r>
              <a:rPr lang="en-US" sz="1800"/>
              <a:t>Flow records can be lost</a:t>
            </a:r>
          </a:p>
          <a:p>
            <a:pPr>
              <a:lnSpc>
                <a:spcPct val="90000"/>
              </a:lnSpc>
            </a:pPr>
            <a:r>
              <a:rPr lang="en-US" sz="1800"/>
              <a:t>Small flows may be eradicated entirely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12EB-58A3-9645-AB4E-E4A85EA89297}" type="slidenum">
              <a:rPr lang="en-US"/>
              <a:pPr/>
              <a:t>28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4600"/>
            <a:ext cx="3009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4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Flow-Level Sampling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6172200" cy="1727597"/>
          </a:xfrm>
        </p:spPr>
        <p:txBody>
          <a:bodyPr>
            <a:normAutofit lnSpcReduction="10000"/>
          </a:bodyPr>
          <a:lstStyle/>
          <a:p>
            <a:r>
              <a:rPr lang="en-US" sz="1800"/>
              <a:t>Sampling of flow records evicted from flow cache</a:t>
            </a:r>
          </a:p>
          <a:p>
            <a:pPr lvl="1"/>
            <a:r>
              <a:rPr lang="en-US" sz="1500"/>
              <a:t>When evicting flows from table or when analyzing flows</a:t>
            </a:r>
          </a:p>
          <a:p>
            <a:r>
              <a:rPr lang="en-US" sz="1800"/>
              <a:t>Stratified sampling to put weight on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heavy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flows</a:t>
            </a:r>
          </a:p>
          <a:p>
            <a:pPr lvl="1"/>
            <a:r>
              <a:rPr lang="en-US" sz="1500"/>
              <a:t>Select all long flows and sample the short flows</a:t>
            </a:r>
          </a:p>
          <a:p>
            <a:r>
              <a:rPr lang="en-US" sz="1800"/>
              <a:t>Reduces the number of flow records </a:t>
            </a:r>
          </a:p>
          <a:p>
            <a:pPr lvl="1"/>
            <a:r>
              <a:rPr lang="en-US" sz="1500"/>
              <a:t>Still measures the vast majority of the traffic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561-09FA-DF4E-BC62-1E3E15EDBA8B}" type="slidenum">
              <a:rPr lang="en-US"/>
              <a:pPr/>
              <a:t>29</a:t>
            </a:fld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583532" y="3124200"/>
            <a:ext cx="288098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FF0000"/>
                </a:solidFill>
                <a:latin typeface="Tahoma" charset="0"/>
              </a:rPr>
              <a:t>Flow 1, 40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2, 15580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3, 8196 bytes</a:t>
            </a:r>
          </a:p>
          <a:p>
            <a:r>
              <a:rPr lang="en-US" sz="2100">
                <a:solidFill>
                  <a:srgbClr val="9966FF"/>
                </a:solidFill>
                <a:latin typeface="Tahoma" charset="0"/>
              </a:rPr>
              <a:t>Flow 4, 5350789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5, 532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6, 7432 bytes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4467225" y="4282679"/>
            <a:ext cx="1095375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756813" y="3982641"/>
            <a:ext cx="27093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sample with 100% probability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>
            <a:off x="4467225" y="3330179"/>
            <a:ext cx="1095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757641" y="3058716"/>
            <a:ext cx="266124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sample with 0.1% probability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4476750" y="4949429"/>
            <a:ext cx="10953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757920" y="4658916"/>
            <a:ext cx="260353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chemeClr val="folHlink"/>
                </a:solidFill>
                <a:latin typeface="Tahoma" charset="0"/>
              </a:rPr>
              <a:t>sample with 10% probability</a:t>
            </a:r>
          </a:p>
        </p:txBody>
      </p:sp>
    </p:spTree>
    <p:extLst>
      <p:ext uri="{BB962C8B-B14F-4D97-AF65-F5344CB8AC3E}">
        <p14:creationId xmlns:p14="http://schemas.microsoft.com/office/powerpoint/2010/main" val="63884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The Role of Measurement in Operations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06078"/>
            <a:ext cx="7429500" cy="3394472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Performance and Reliability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Generate reports for customers and internal groups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Diagnose performance and reliability problems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Tune the configuration of the network to the traffic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Plan outlay of new equipment (routers, proxies, links)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Security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Detect and mitigate attacks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Determine source of attacks</a:t>
            </a:r>
          </a:p>
        </p:txBody>
      </p:sp>
    </p:spTree>
    <p:extLst>
      <p:ext uri="{BB962C8B-B14F-4D97-AF65-F5344CB8AC3E}">
        <p14:creationId xmlns:p14="http://schemas.microsoft.com/office/powerpoint/2010/main" val="263380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Capture: tcpdump/bpf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485900"/>
            <a:ext cx="35433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Put interface in promiscuous mode</a:t>
            </a:r>
          </a:p>
          <a:p>
            <a:pPr>
              <a:lnSpc>
                <a:spcPct val="90000"/>
              </a:lnSpc>
            </a:pPr>
            <a:r>
              <a:rPr lang="en-US" sz="1500"/>
              <a:t>Use bpf to extract packets of interest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E03D-B1FC-544F-85FD-187833F2B10F}" type="slidenum">
              <a:rPr lang="en-US"/>
              <a:pPr/>
              <a:t>30</a:t>
            </a:fld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43050" y="3143250"/>
            <a:ext cx="617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Packets may be dropped by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tcpdump to keep up with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filter to keep up with dump speeds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828800" y="4514850"/>
            <a:ext cx="5657850" cy="3231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>
                <a:solidFill>
                  <a:srgbClr val="FF0000"/>
                </a:solidFill>
              </a:rPr>
              <a:t>Question:</a:t>
            </a:r>
            <a:r>
              <a:rPr lang="en-US" sz="1500"/>
              <a:t> How to recover lost information from packet drops?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543050" y="280035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Accuracy Issues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971550"/>
            <a:ext cx="2674144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726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Packet Capture on High-Speed Links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1771650"/>
            <a:ext cx="2857500" cy="1257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/>
              <a:t>Rack-mounted PC</a:t>
            </a:r>
          </a:p>
          <a:p>
            <a:pPr>
              <a:lnSpc>
                <a:spcPct val="90000"/>
              </a:lnSpc>
            </a:pPr>
            <a:r>
              <a:rPr lang="en-US" sz="1800"/>
              <a:t>Optical splitter</a:t>
            </a:r>
          </a:p>
          <a:p>
            <a:pPr>
              <a:lnSpc>
                <a:spcPct val="90000"/>
              </a:lnSpc>
            </a:pPr>
            <a:r>
              <a:rPr lang="en-US" sz="1800"/>
              <a:t>Data Acquisition and Generation (DAG) card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1FF4-F978-AC4D-B8D4-5AB1B3701E63}" type="slidenum">
              <a:rPr lang="en-US"/>
              <a:pPr/>
              <a:t>31</a:t>
            </a:fld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86000" y="1143000"/>
            <a:ext cx="394335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Example:</a:t>
            </a:r>
            <a:r>
              <a:rPr lang="en-US" sz="1350"/>
              <a:t> </a:t>
            </a:r>
            <a:r>
              <a:rPr lang="en-US"/>
              <a:t>Georgia Tech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OC3Mon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7" y="1543050"/>
            <a:ext cx="3929063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200150" y="4914900"/>
            <a:ext cx="14859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/>
              <a:t>Source: endace.com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143250"/>
            <a:ext cx="3143250" cy="173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21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Packet Capture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inpsection on every packet on 10G links</a:t>
            </a:r>
          </a:p>
          <a:p>
            <a:endParaRPr lang="en-US"/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Costly</a:t>
            </a:r>
          </a:p>
          <a:p>
            <a:pPr lvl="1"/>
            <a:r>
              <a:rPr lang="en-US"/>
              <a:t>Requires splitting optical fibers</a:t>
            </a:r>
          </a:p>
          <a:p>
            <a:pPr lvl="1"/>
            <a:r>
              <a:rPr lang="en-US"/>
              <a:t>Must be able to filter/store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59AA-C59D-994A-B2C1-17C4D8D0587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4D65-D372-C4CE-638E-59809E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network representations limit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D93E-1805-7C70-4A56-4434DBC1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Solely relying on features offered by existing network infrastructure fails to maximize performance</a:t>
            </a:r>
          </a:p>
          <a:p>
            <a:r>
              <a:rPr lang="en-US" dirty="0"/>
              <a:t>Challenges transitioning from a lab to the real world</a:t>
            </a:r>
          </a:p>
          <a:p>
            <a:pPr lvl="1"/>
            <a:r>
              <a:rPr lang="en-US" dirty="0"/>
              <a:t>Scaling datasets</a:t>
            </a:r>
          </a:p>
          <a:p>
            <a:pPr lvl="1"/>
            <a:r>
              <a:rPr lang="en-US" dirty="0"/>
              <a:t>Estimate representations costs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0FD6-2853-DCA8-4A29-C2D34C57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0AAB1-F1A6-8C45-B1C5-6BE428B2B19C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FC4768-0EFF-5BD9-9C02-E7B87848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85" y="2779380"/>
            <a:ext cx="2353782" cy="203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C32CB-EE4E-F6B0-08AB-88E5E05F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4" y="2834722"/>
            <a:ext cx="3240819" cy="1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E826-10C1-2D47-B9CD-99D4A044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joint exploration of model cost and performance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9D038F8-980A-CF41-B03D-9215F4ED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067" y="1274025"/>
            <a:ext cx="2778677" cy="3263504"/>
          </a:xfrm>
        </p:spPr>
        <p:txBody>
          <a:bodyPr anchor="ctr"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Enable max flexibility</a:t>
            </a:r>
          </a:p>
          <a:p>
            <a:pPr lvl="1"/>
            <a:r>
              <a:rPr lang="en-US" dirty="0"/>
              <a:t>Cope with increasing speeds</a:t>
            </a:r>
          </a:p>
          <a:p>
            <a:pPr lvl="1"/>
            <a:r>
              <a:rPr lang="en-US" dirty="0"/>
              <a:t>Realistic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21664-753C-FC44-8156-3DA4BEF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34</a:t>
            </a:fld>
            <a:endParaRPr lang="en-FR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E6BCD6-2B16-1849-8C42-056501EE98CB}"/>
              </a:ext>
            </a:extLst>
          </p:cNvPr>
          <p:cNvGrpSpPr>
            <a:grpSpLocks noChangeAspect="1"/>
          </p:cNvGrpSpPr>
          <p:nvPr/>
        </p:nvGrpSpPr>
        <p:grpSpPr>
          <a:xfrm>
            <a:off x="2601654" y="3776598"/>
            <a:ext cx="4129520" cy="1096801"/>
            <a:chOff x="1840703" y="2332797"/>
            <a:chExt cx="8479010" cy="29628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E04465E-DA13-E243-BF55-E13BB5DAF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2012" y="2694426"/>
              <a:ext cx="1852401" cy="2258170"/>
            </a:xfrm>
            <a:custGeom>
              <a:avLst/>
              <a:gdLst>
                <a:gd name="connsiteX0" fmla="*/ 646219 w 1286994"/>
                <a:gd name="connsiteY0" fmla="*/ 0 h 2756966"/>
                <a:gd name="connsiteX1" fmla="*/ 759786 w 1286994"/>
                <a:gd name="connsiteY1" fmla="*/ 103217 h 2756966"/>
                <a:gd name="connsiteX2" fmla="*/ 1286994 w 1286994"/>
                <a:gd name="connsiteY2" fmla="*/ 1376009 h 2756966"/>
                <a:gd name="connsiteX3" fmla="*/ 759786 w 1286994"/>
                <a:gd name="connsiteY3" fmla="*/ 2648801 h 2756966"/>
                <a:gd name="connsiteX4" fmla="*/ 640775 w 1286994"/>
                <a:gd name="connsiteY4" fmla="*/ 2756966 h 2756966"/>
                <a:gd name="connsiteX5" fmla="*/ 527208 w 1286994"/>
                <a:gd name="connsiteY5" fmla="*/ 2653749 h 2756966"/>
                <a:gd name="connsiteX6" fmla="*/ 0 w 1286994"/>
                <a:gd name="connsiteY6" fmla="*/ 1380957 h 2756966"/>
                <a:gd name="connsiteX7" fmla="*/ 527208 w 1286994"/>
                <a:gd name="connsiteY7" fmla="*/ 108165 h 2756966"/>
                <a:gd name="connsiteX8" fmla="*/ 646219 w 1286994"/>
                <a:gd name="connsiteY8" fmla="*/ 0 h 275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6994" h="2756966">
                  <a:moveTo>
                    <a:pt x="646219" y="0"/>
                  </a:moveTo>
                  <a:lnTo>
                    <a:pt x="759786" y="103217"/>
                  </a:lnTo>
                  <a:cubicBezTo>
                    <a:pt x="1085522" y="428953"/>
                    <a:pt x="1286994" y="878953"/>
                    <a:pt x="1286994" y="1376009"/>
                  </a:cubicBezTo>
                  <a:cubicBezTo>
                    <a:pt x="1286994" y="1873066"/>
                    <a:pt x="1085522" y="2323066"/>
                    <a:pt x="759786" y="2648801"/>
                  </a:cubicBezTo>
                  <a:lnTo>
                    <a:pt x="640775" y="2756966"/>
                  </a:lnTo>
                  <a:lnTo>
                    <a:pt x="527208" y="2653749"/>
                  </a:lnTo>
                  <a:cubicBezTo>
                    <a:pt x="201472" y="2328014"/>
                    <a:pt x="0" y="1878014"/>
                    <a:pt x="0" y="1380957"/>
                  </a:cubicBezTo>
                  <a:cubicBezTo>
                    <a:pt x="0" y="883901"/>
                    <a:pt x="201472" y="433901"/>
                    <a:pt x="527208" y="108165"/>
                  </a:cubicBezTo>
                  <a:lnTo>
                    <a:pt x="64621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F0022A4-8236-C04F-8DD6-E8924AB10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703" y="2332797"/>
              <a:ext cx="4160413" cy="2957891"/>
            </a:xfrm>
            <a:custGeom>
              <a:avLst/>
              <a:gdLst>
                <a:gd name="connsiteX0" fmla="*/ 1800000 w 2959225"/>
                <a:gd name="connsiteY0" fmla="*/ 0 h 3600000"/>
                <a:gd name="connsiteX1" fmla="*/ 2944967 w 2959225"/>
                <a:gd name="connsiteY1" fmla="*/ 411032 h 3600000"/>
                <a:gd name="connsiteX2" fmla="*/ 2959225 w 2959225"/>
                <a:gd name="connsiteY2" fmla="*/ 423991 h 3600000"/>
                <a:gd name="connsiteX3" fmla="*/ 2840214 w 2959225"/>
                <a:gd name="connsiteY3" fmla="*/ 532156 h 3600000"/>
                <a:gd name="connsiteX4" fmla="*/ 2313006 w 2959225"/>
                <a:gd name="connsiteY4" fmla="*/ 1804948 h 3600000"/>
                <a:gd name="connsiteX5" fmla="*/ 2840214 w 2959225"/>
                <a:gd name="connsiteY5" fmla="*/ 3077740 h 3600000"/>
                <a:gd name="connsiteX6" fmla="*/ 2953781 w 2959225"/>
                <a:gd name="connsiteY6" fmla="*/ 3180957 h 3600000"/>
                <a:gd name="connsiteX7" fmla="*/ 2944967 w 2959225"/>
                <a:gd name="connsiteY7" fmla="*/ 3188968 h 3600000"/>
                <a:gd name="connsiteX8" fmla="*/ 1800000 w 2959225"/>
                <a:gd name="connsiteY8" fmla="*/ 3600000 h 3600000"/>
                <a:gd name="connsiteX9" fmla="*/ 0 w 2959225"/>
                <a:gd name="connsiteY9" fmla="*/ 1800000 h 3600000"/>
                <a:gd name="connsiteX10" fmla="*/ 1800000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800000" y="0"/>
                  </a:moveTo>
                  <a:cubicBezTo>
                    <a:pt x="2234925" y="0"/>
                    <a:pt x="2633821" y="154252"/>
                    <a:pt x="2944967" y="411032"/>
                  </a:cubicBezTo>
                  <a:lnTo>
                    <a:pt x="2959225" y="423991"/>
                  </a:lnTo>
                  <a:lnTo>
                    <a:pt x="2840214" y="532156"/>
                  </a:lnTo>
                  <a:cubicBezTo>
                    <a:pt x="2514478" y="857892"/>
                    <a:pt x="2313006" y="1307892"/>
                    <a:pt x="2313006" y="1804948"/>
                  </a:cubicBezTo>
                  <a:cubicBezTo>
                    <a:pt x="2313006" y="2302005"/>
                    <a:pt x="2514478" y="2752005"/>
                    <a:pt x="2840214" y="3077740"/>
                  </a:cubicBezTo>
                  <a:lnTo>
                    <a:pt x="2953781" y="3180957"/>
                  </a:lnTo>
                  <a:lnTo>
                    <a:pt x="2944967" y="3188968"/>
                  </a:lnTo>
                  <a:cubicBezTo>
                    <a:pt x="2633821" y="3445748"/>
                    <a:pt x="2234925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6324EEE-0471-F84E-BD64-3B3262B07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5671" y="2332797"/>
              <a:ext cx="4324042" cy="2962839"/>
            </a:xfrm>
            <a:custGeom>
              <a:avLst/>
              <a:gdLst>
                <a:gd name="connsiteX0" fmla="*/ 1159225 w 2959225"/>
                <a:gd name="connsiteY0" fmla="*/ 0 h 3600000"/>
                <a:gd name="connsiteX1" fmla="*/ 2959225 w 2959225"/>
                <a:gd name="connsiteY1" fmla="*/ 1800000 h 3600000"/>
                <a:gd name="connsiteX2" fmla="*/ 1159225 w 2959225"/>
                <a:gd name="connsiteY2" fmla="*/ 3600000 h 3600000"/>
                <a:gd name="connsiteX3" fmla="*/ 14258 w 2959225"/>
                <a:gd name="connsiteY3" fmla="*/ 3188968 h 3600000"/>
                <a:gd name="connsiteX4" fmla="*/ 0 w 2959225"/>
                <a:gd name="connsiteY4" fmla="*/ 3176009 h 3600000"/>
                <a:gd name="connsiteX5" fmla="*/ 119011 w 2959225"/>
                <a:gd name="connsiteY5" fmla="*/ 3067844 h 3600000"/>
                <a:gd name="connsiteX6" fmla="*/ 646219 w 2959225"/>
                <a:gd name="connsiteY6" fmla="*/ 1795052 h 3600000"/>
                <a:gd name="connsiteX7" fmla="*/ 119011 w 2959225"/>
                <a:gd name="connsiteY7" fmla="*/ 522260 h 3600000"/>
                <a:gd name="connsiteX8" fmla="*/ 5444 w 2959225"/>
                <a:gd name="connsiteY8" fmla="*/ 419043 h 3600000"/>
                <a:gd name="connsiteX9" fmla="*/ 14258 w 2959225"/>
                <a:gd name="connsiteY9" fmla="*/ 411032 h 3600000"/>
                <a:gd name="connsiteX10" fmla="*/ 1159225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159225" y="0"/>
                  </a:moveTo>
                  <a:cubicBezTo>
                    <a:pt x="2153338" y="0"/>
                    <a:pt x="2959225" y="805887"/>
                    <a:pt x="2959225" y="1800000"/>
                  </a:cubicBezTo>
                  <a:cubicBezTo>
                    <a:pt x="2959225" y="2794113"/>
                    <a:pt x="2153338" y="3600000"/>
                    <a:pt x="1159225" y="3600000"/>
                  </a:cubicBezTo>
                  <a:cubicBezTo>
                    <a:pt x="724301" y="3600000"/>
                    <a:pt x="325404" y="3445748"/>
                    <a:pt x="14258" y="3188968"/>
                  </a:cubicBezTo>
                  <a:lnTo>
                    <a:pt x="0" y="3176009"/>
                  </a:lnTo>
                  <a:lnTo>
                    <a:pt x="119011" y="3067844"/>
                  </a:lnTo>
                  <a:cubicBezTo>
                    <a:pt x="444747" y="2742109"/>
                    <a:pt x="646219" y="2292109"/>
                    <a:pt x="646219" y="1795052"/>
                  </a:cubicBezTo>
                  <a:cubicBezTo>
                    <a:pt x="646219" y="1297996"/>
                    <a:pt x="444747" y="847996"/>
                    <a:pt x="119011" y="522260"/>
                  </a:cubicBezTo>
                  <a:lnTo>
                    <a:pt x="5444" y="419043"/>
                  </a:lnTo>
                  <a:lnTo>
                    <a:pt x="14258" y="411032"/>
                  </a:lnTo>
                  <a:cubicBezTo>
                    <a:pt x="325404" y="154252"/>
                    <a:pt x="724301" y="0"/>
                    <a:pt x="11592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86FB4E-19C4-C74C-BD08-282ECE7C6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11398" y="2812237"/>
              <a:ext cx="3176518" cy="1933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satisfy cost constraints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926C3-1F8F-6544-8BC6-334B3331C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64807" y="2547511"/>
              <a:ext cx="2987379" cy="2494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meet performance requirements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16B9FF-A132-EA43-971E-C9FB97CECD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21043" y="3173045"/>
              <a:ext cx="1599107" cy="137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Target models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BF7C1E-9F1D-1344-9C37-863274987B71}"/>
              </a:ext>
            </a:extLst>
          </p:cNvPr>
          <p:cNvGrpSpPr/>
          <p:nvPr/>
        </p:nvGrpSpPr>
        <p:grpSpPr>
          <a:xfrm>
            <a:off x="628650" y="1568074"/>
            <a:ext cx="5092151" cy="2535727"/>
            <a:chOff x="3932435" y="4275776"/>
            <a:chExt cx="5236343" cy="2405022"/>
          </a:xfrm>
        </p:grpSpPr>
        <p:pic>
          <p:nvPicPr>
            <p:cNvPr id="34" name="Content Placeholder 5">
              <a:extLst>
                <a:ext uri="{FF2B5EF4-FFF2-40B4-BE49-F238E27FC236}">
                  <a16:creationId xmlns:a16="http://schemas.microsoft.com/office/drawing/2014/main" id="{953B3338-0BDD-EC48-9894-516C7B5A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193" y="5030947"/>
              <a:ext cx="535630" cy="766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0D0015-3517-2248-98AF-6CA988A4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2435" y="4502026"/>
              <a:ext cx="2411933" cy="20522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484AC4-3561-4649-BAFB-CC8B8D57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6210898"/>
              <a:ext cx="469900" cy="4699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E68A8B1-8C51-334E-967F-E53DF583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4275776"/>
              <a:ext cx="469900" cy="4699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141272-D077-0B4F-8D7A-9B44E5C6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867" y="5425517"/>
              <a:ext cx="383911" cy="383911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1C5035-005C-E849-9AFE-9CB46DAE1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5537" y="4745676"/>
              <a:ext cx="0" cy="146522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C97E70-7345-3540-90F0-B94509274B07}"/>
                </a:ext>
              </a:extLst>
            </p:cNvPr>
            <p:cNvSpPr/>
            <p:nvPr/>
          </p:nvSpPr>
          <p:spPr>
            <a:xfrm>
              <a:off x="4891712" y="4872201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27E879-AFB6-A446-BA8D-27A0C6763D87}"/>
                </a:ext>
              </a:extLst>
            </p:cNvPr>
            <p:cNvSpPr/>
            <p:nvPr/>
          </p:nvSpPr>
          <p:spPr>
            <a:xfrm>
              <a:off x="4891712" y="5208364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5F7E8A-248E-6748-8B90-F7B69070D8B4}"/>
                </a:ext>
              </a:extLst>
            </p:cNvPr>
            <p:cNvSpPr/>
            <p:nvPr/>
          </p:nvSpPr>
          <p:spPr>
            <a:xfrm>
              <a:off x="4891712" y="5544527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79211AD-8890-B845-BE87-C7E89DAC9E2D}"/>
                </a:ext>
              </a:extLst>
            </p:cNvPr>
            <p:cNvSpPr/>
            <p:nvPr/>
          </p:nvSpPr>
          <p:spPr>
            <a:xfrm>
              <a:off x="4891712" y="5880690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77A080-D33B-C94E-B7CA-9463F6982213}"/>
                </a:ext>
              </a:extLst>
            </p:cNvPr>
            <p:cNvCxnSpPr>
              <a:cxnSpLocks/>
            </p:cNvCxnSpPr>
            <p:nvPr/>
          </p:nvCxnSpPr>
          <p:spPr>
            <a:xfrm>
              <a:off x="5164405" y="5511605"/>
              <a:ext cx="326585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D91ED9-ECF5-394E-BD5E-E27E9631E3DB}"/>
                </a:ext>
              </a:extLst>
            </p:cNvPr>
            <p:cNvSpPr txBox="1"/>
            <p:nvPr/>
          </p:nvSpPr>
          <p:spPr>
            <a:xfrm>
              <a:off x="6447875" y="4552754"/>
              <a:ext cx="1431357" cy="6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Traffic</a:t>
              </a:r>
            </a:p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Refinery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7C0480-4CF9-F440-803D-AA108754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652" y="5210604"/>
              <a:ext cx="641396" cy="544747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C76CBC-4CED-2946-8EBA-9BA9CD03200C}"/>
              </a:ext>
            </a:extLst>
          </p:cNvPr>
          <p:cNvCxnSpPr>
            <a:cxnSpLocks/>
            <a:stCxn id="47" idx="2"/>
            <a:endCxn id="27" idx="1"/>
          </p:cNvCxnSpPr>
          <p:nvPr/>
        </p:nvCxnSpPr>
        <p:spPr>
          <a:xfrm>
            <a:off x="3703497" y="3128059"/>
            <a:ext cx="914635" cy="77355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data representations </a:t>
            </a:r>
            <a:r>
              <a:rPr lang="en-US"/>
              <a:t>with Traffic Refinery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35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/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/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/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CC569-E092-8A35-6691-C9A2126811F2}"/>
              </a:ext>
            </a:extLst>
          </p:cNvPr>
          <p:cNvSpPr/>
          <p:nvPr/>
        </p:nvSpPr>
        <p:spPr>
          <a:xfrm>
            <a:off x="975562" y="1687930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Service driven packet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CAC2A-9FFC-80BB-2CAF-BF4DDE0438FE}"/>
              </a:ext>
            </a:extLst>
          </p:cNvPr>
          <p:cNvSpPr/>
          <p:nvPr/>
        </p:nvSpPr>
        <p:spPr>
          <a:xfrm>
            <a:off x="982759" y="2697883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Real time processing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69F5D9-1939-62BE-0104-8CBFBB6B7AAD}"/>
              </a:ext>
            </a:extLst>
          </p:cNvPr>
          <p:cNvSpPr/>
          <p:nvPr/>
        </p:nvSpPr>
        <p:spPr>
          <a:xfrm>
            <a:off x="975562" y="3699558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Built-in profiling</a:t>
            </a:r>
          </a:p>
        </p:txBody>
      </p:sp>
    </p:spTree>
    <p:extLst>
      <p:ext uri="{BB962C8B-B14F-4D97-AF65-F5344CB8AC3E}">
        <p14:creationId xmlns:p14="http://schemas.microsoft.com/office/powerpoint/2010/main" val="279507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driven packet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36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1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73F269E-476A-1B61-CAA6-0E9CD38D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054439"/>
            <a:ext cx="4130133" cy="3263504"/>
          </a:xfrm>
        </p:spPr>
        <p:txBody>
          <a:bodyPr anchor="t"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Specify services of interest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Implement missing features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7841347-C0C9-5566-34B7-5590521D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0" y="1551664"/>
            <a:ext cx="3827931" cy="12690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C70970-BFDF-8B98-7B75-513A990B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3325853"/>
            <a:ext cx="2881394" cy="17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5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37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Early packets discarding</a:t>
            </a:r>
          </a:p>
          <a:p>
            <a:r>
              <a:rPr lang="en-US" dirty="0"/>
              <a:t>Scales with number of cores available</a:t>
            </a:r>
          </a:p>
          <a:p>
            <a:r>
              <a:rPr lang="en-US" dirty="0"/>
              <a:t>Up to 10 </a:t>
            </a:r>
            <a:r>
              <a:rPr lang="en-US" dirty="0" err="1"/>
              <a:t>gpbs</a:t>
            </a:r>
            <a:r>
              <a:rPr lang="en-US" dirty="0"/>
              <a:t> support</a:t>
            </a:r>
          </a:p>
          <a:p>
            <a:r>
              <a:rPr lang="en-US" dirty="0" err="1"/>
              <a:t>Pcap</a:t>
            </a:r>
            <a:r>
              <a:rPr lang="en-US" dirty="0"/>
              <a:t> traces replay</a:t>
            </a:r>
          </a:p>
        </p:txBody>
      </p:sp>
    </p:spTree>
    <p:extLst>
      <p:ext uri="{BB962C8B-B14F-4D97-AF65-F5344CB8AC3E}">
        <p14:creationId xmlns:p14="http://schemas.microsoft.com/office/powerpoint/2010/main" val="257363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Built-in features profiling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38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tx1"/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Per features group profiling of costs</a:t>
            </a:r>
          </a:p>
          <a:p>
            <a:pPr lvl="1"/>
            <a:r>
              <a:rPr lang="en-US" dirty="0"/>
              <a:t>State 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Storage</a:t>
            </a:r>
          </a:p>
          <a:p>
            <a:r>
              <a:rPr lang="en-US" dirty="0"/>
              <a:t>Same running configuration but profile each feature in isolation</a:t>
            </a:r>
          </a:p>
        </p:txBody>
      </p:sp>
    </p:spTree>
    <p:extLst>
      <p:ext uri="{BB962C8B-B14F-4D97-AF65-F5344CB8AC3E}">
        <p14:creationId xmlns:p14="http://schemas.microsoft.com/office/powerpoint/2010/main" val="3173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D73F-BE46-204B-86C5-C4B800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7DFF-E6C3-5A4B-A53E-DAFE24FD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39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4889-AA3E-D748-BCE2-A7F503BF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593230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DF9FB-51D7-CA4C-B988-23405EE3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0" y="1593230"/>
            <a:ext cx="4114800" cy="2743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1E24B-B77A-4A4A-81BC-586D302FD23E}"/>
              </a:ext>
            </a:extLst>
          </p:cNvPr>
          <p:cNvCxnSpPr>
            <a:cxnSpLocks/>
          </p:cNvCxnSpPr>
          <p:nvPr/>
        </p:nvCxnSpPr>
        <p:spPr>
          <a:xfrm>
            <a:off x="2405743" y="3461657"/>
            <a:ext cx="2166257" cy="874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C7E34-1518-2744-8CCD-93268861CD17}"/>
              </a:ext>
            </a:extLst>
          </p:cNvPr>
          <p:cNvCxnSpPr>
            <a:cxnSpLocks/>
          </p:cNvCxnSpPr>
          <p:nvPr/>
        </p:nvCxnSpPr>
        <p:spPr>
          <a:xfrm flipH="1">
            <a:off x="4572000" y="2318657"/>
            <a:ext cx="2166258" cy="2017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0FB45-2864-124A-92E4-D0AB7367429F}"/>
              </a:ext>
            </a:extLst>
          </p:cNvPr>
          <p:cNvSpPr txBox="1"/>
          <p:nvPr/>
        </p:nvSpPr>
        <p:spPr>
          <a:xfrm>
            <a:off x="3153504" y="4329799"/>
            <a:ext cx="272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Pick of drops correspond to the arrival of new flows</a:t>
            </a:r>
          </a:p>
        </p:txBody>
      </p:sp>
    </p:spTree>
    <p:extLst>
      <p:ext uri="{BB962C8B-B14F-4D97-AF65-F5344CB8AC3E}">
        <p14:creationId xmlns:p14="http://schemas.microsoft.com/office/powerpoint/2010/main" val="31392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4D943-7643-6C4C-9F48-98D881A2F7C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2" y="0"/>
            <a:ext cx="3656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Types of Measurements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485900" y="1749028"/>
            <a:ext cx="30289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  <a:cs typeface="+mn-cs"/>
              </a:rPr>
              <a:t>traceroute</a:t>
            </a:r>
            <a:endParaRPr lang="en-US" sz="1500" dirty="0">
              <a:solidFill>
                <a:srgbClr val="FF0000"/>
              </a:solidFill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ping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UDP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TCP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Application-level probes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Web downloads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DNS queries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29150" y="1771651"/>
            <a:ext cx="32575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Packet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Complete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Headers only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Specific protocols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Flow records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Specific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 err="1"/>
              <a:t>Syslogs</a:t>
            </a:r>
            <a:r>
              <a:rPr lang="en-US" sz="1350" dirty="0"/>
              <a:t> …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HTTP server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DHCP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Wireless association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000000"/>
                </a:solidFill>
              </a:rPr>
              <a:t>DNSBL lookups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Routing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FF0000"/>
                </a:solidFill>
              </a:rPr>
              <a:t>BGP updates</a:t>
            </a:r>
            <a:r>
              <a:rPr lang="en-US" sz="1350" dirty="0"/>
              <a:t> / tables, ISIS, etc.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35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66A57-6467-144D-8F1D-2E80BF51626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543050" y="1143000"/>
            <a:ext cx="20002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35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686300" y="131445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Passive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543050" y="125730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348747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Tools and Pitfalls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80877" y="982265"/>
            <a:ext cx="6172200" cy="3943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Aspects of Data Collection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Precision:</a:t>
            </a:r>
            <a:r>
              <a:rPr lang="en-US" sz="1500" dirty="0"/>
              <a:t> At what granularity are measurements taken?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Accuracy:</a:t>
            </a:r>
            <a:r>
              <a:rPr lang="en-US" sz="1500" dirty="0"/>
              <a:t> Does the data capture phenomenon of interest?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Context:</a:t>
            </a:r>
            <a:r>
              <a:rPr lang="en-US" sz="1500" dirty="0"/>
              <a:t> How was the data collected?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Tools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Active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Ping, </a:t>
            </a:r>
            <a:r>
              <a:rPr lang="en-US" sz="1500" dirty="0" err="1"/>
              <a:t>traceroute</a:t>
            </a:r>
            <a:r>
              <a:rPr lang="en-US" sz="1500" dirty="0"/>
              <a:t>, etc.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Accuracy pitfall example: </a:t>
            </a:r>
            <a:r>
              <a:rPr lang="en-US" sz="1500" dirty="0" err="1"/>
              <a:t>traceroute</a:t>
            </a:r>
            <a:endParaRPr lang="en-US" sz="15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Passive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Packet captures (</a:t>
            </a:r>
            <a:r>
              <a:rPr lang="en-US" sz="1500" i="1" dirty="0"/>
              <a:t>e.g.</a:t>
            </a:r>
            <a:r>
              <a:rPr lang="en-US" sz="1500" dirty="0"/>
              <a:t>, </a:t>
            </a:r>
            <a:r>
              <a:rPr lang="en-US" sz="1500" dirty="0" err="1"/>
              <a:t>tcpdump</a:t>
            </a:r>
            <a:r>
              <a:rPr lang="en-US" sz="1500" dirty="0"/>
              <a:t>, DAG)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Flow records (</a:t>
            </a:r>
            <a:r>
              <a:rPr lang="en-US" sz="1500" i="1" dirty="0"/>
              <a:t>e.g., </a:t>
            </a:r>
            <a:r>
              <a:rPr lang="en-US" sz="1500" dirty="0" err="1"/>
              <a:t>netflow</a:t>
            </a:r>
            <a:r>
              <a:rPr lang="en-US" sz="1500" dirty="0"/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Routing data (</a:t>
            </a:r>
            <a:r>
              <a:rPr lang="en-US" sz="1500" i="1" dirty="0"/>
              <a:t>e.g., </a:t>
            </a:r>
            <a:r>
              <a:rPr lang="en-US" sz="1500" dirty="0"/>
              <a:t>BGP, IS-IS, etc.)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 pitfall example:</a:t>
            </a:r>
            <a:r>
              <a:rPr lang="en-US" sz="1500" dirty="0"/>
              <a:t> </a:t>
            </a:r>
            <a:r>
              <a:rPr lang="en-US" sz="1500" dirty="0" err="1"/>
              <a:t>eBGP</a:t>
            </a:r>
            <a:r>
              <a:rPr lang="en-US" sz="1500" dirty="0"/>
              <a:t> </a:t>
            </a:r>
            <a:r>
              <a:rPr lang="en-US" sz="1500" dirty="0" err="1"/>
              <a:t>multihop</a:t>
            </a:r>
            <a:r>
              <a:rPr lang="en-US" sz="1500" dirty="0"/>
              <a:t> data collection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endParaRPr lang="en-US" sz="1800" i="1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7EEC1-9D65-5747-9CFA-9399DFCFFA6D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1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Strategies for Sound Internet Measurement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87203" y="1137642"/>
            <a:ext cx="61722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Cross validation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consistency checks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multiple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overlapping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measurements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database is a useful tool for cross-checking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Other considerations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err="1"/>
              <a:t>Anonymization</a:t>
            </a:r>
            <a:r>
              <a:rPr lang="en-US" dirty="0"/>
              <a:t> and privacy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Maintaining longitudinal data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95866-BF73-C449-BFDE-1A9F7CF7CF63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Part 1: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Active Measurement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B2222EB1-4D5B-1149-93A1-7D1F87B3EB6F}" type="slidenum">
              <a:rPr lang="en-US" sz="1050"/>
              <a:pPr eaLnBrk="1" hangingPunct="1">
                <a:defRPr/>
              </a:pPr>
              <a:t>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435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dirty="0"/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3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</TotalTime>
  <Words>1722</Words>
  <Application>Microsoft Macintosh PowerPoint</Application>
  <PresentationFormat>On-screen Show (16:9)</PresentationFormat>
  <Paragraphs>423</Paragraphs>
  <Slides>39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Open Sans</vt:lpstr>
      <vt:lpstr>Tahoma</vt:lpstr>
      <vt:lpstr>Times New Roman</vt:lpstr>
      <vt:lpstr>Office Theme</vt:lpstr>
      <vt:lpstr>Machine Learning for Computer Systems</vt:lpstr>
      <vt:lpstr>Data Acquisition:  “You Can’t Improve What You Don’t Measure.”</vt:lpstr>
      <vt:lpstr>The Role of Measurement in Operations</vt:lpstr>
      <vt:lpstr>PowerPoint Presentation</vt:lpstr>
      <vt:lpstr>Types of Measurements</vt:lpstr>
      <vt:lpstr>Tools and Pitfalls</vt:lpstr>
      <vt:lpstr>Strategies for Sound Internet Measurement</vt:lpstr>
      <vt:lpstr>Part 1: Active Measurement</vt:lpstr>
      <vt:lpstr>Active Measurement Tasks</vt:lpstr>
      <vt:lpstr>Hands-On 1: Measuring Paths with Traceroute</vt:lpstr>
      <vt:lpstr>How Traceroute Works</vt:lpstr>
      <vt:lpstr>Problems with Traceroute</vt:lpstr>
      <vt:lpstr>Active Measurement Tasks</vt:lpstr>
      <vt:lpstr>“Speed” Has Many Facets</vt:lpstr>
      <vt:lpstr>The Device Can be the Bottleneck</vt:lpstr>
      <vt:lpstr>The Home Network Can Be the Bottleneck</vt:lpstr>
      <vt:lpstr>As Speeds Get Faster,  Speed Testing Gets Harder</vt:lpstr>
      <vt:lpstr>Part 2: Passive Measurement</vt:lpstr>
      <vt:lpstr>Tasks for Passive Measurement</vt:lpstr>
      <vt:lpstr>PowerPoint Presentation</vt:lpstr>
      <vt:lpstr>Two Main Approaches</vt:lpstr>
      <vt:lpstr>Traffic Flow Statistics</vt:lpstr>
      <vt:lpstr>What is a flow?</vt:lpstr>
      <vt:lpstr>IPFIX (Cisco Netflow, Sflow, etc.)</vt:lpstr>
      <vt:lpstr>What is in a Flow Record?</vt:lpstr>
      <vt:lpstr>Aggregating Packets into Flows</vt:lpstr>
      <vt:lpstr>Packet Sampling</vt:lpstr>
      <vt:lpstr>Problems with Packet Sampling</vt:lpstr>
      <vt:lpstr>Flow-Level Sampling</vt:lpstr>
      <vt:lpstr>Packet Capture: tcpdump/bpf</vt:lpstr>
      <vt:lpstr>Packet Capture on High-Speed Links</vt:lpstr>
      <vt:lpstr>Characteristics of Packet Capture</vt:lpstr>
      <vt:lpstr>Traditional network representations limit flexibility</vt:lpstr>
      <vt:lpstr>Online joint exploration of model cost and performance</vt:lpstr>
      <vt:lpstr>Exploring data representations with Traffic Refinery</vt:lpstr>
      <vt:lpstr>Service driven packet processing</vt:lpstr>
      <vt:lpstr>Real time processing</vt:lpstr>
      <vt:lpstr>Built-in features profiling</vt:lpstr>
      <vt:lpstr>System evaluation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Operations and Management: Overview</dc:title>
  <dc:creator>Nick Feamster</dc:creator>
  <cp:lastModifiedBy>Nick Feamster</cp:lastModifiedBy>
  <cp:revision>57</cp:revision>
  <cp:lastPrinted>2017-03-27T16:12:01Z</cp:lastPrinted>
  <dcterms:created xsi:type="dcterms:W3CDTF">2013-10-03T05:20:04Z</dcterms:created>
  <dcterms:modified xsi:type="dcterms:W3CDTF">2022-10-11T17:24:08Z</dcterms:modified>
</cp:coreProperties>
</file>